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9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69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715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8B4808-C30D-45CC-880E-5BBFCE50D585}" type="doc">
      <dgm:prSet loTypeId="urn:microsoft.com/office/officeart/2011/layout/HexagonRadial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A265C79-3029-44EB-ACA1-AC4C502A7C7B}">
      <dgm:prSet phldrT="[Text]"/>
      <dgm:spPr>
        <a:xfrm>
          <a:off x="4688844" y="2203521"/>
          <a:ext cx="2800771" cy="2422780"/>
        </a:xfrm>
        <a:prstGeom prst="hexagon">
          <a:avLst>
            <a:gd name="adj" fmla="val 28570"/>
            <a:gd name="vf" fmla="val 115470"/>
          </a:avLst>
        </a:prstGeom>
        <a:solidFill>
          <a:srgbClr val="002060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Segoe UI"/>
              <a:ea typeface="+mn-ea"/>
              <a:cs typeface="+mn-cs"/>
            </a:rPr>
            <a:t>HOUSE RENT PREDICTION</a:t>
          </a:r>
        </a:p>
      </dgm:t>
    </dgm:pt>
    <dgm:pt modelId="{AE6B1E72-A96C-4537-8404-CBA733659E51}" type="parTrans" cxnId="{1761110F-651B-4112-98A8-77C0EFD738E7}">
      <dgm:prSet/>
      <dgm:spPr/>
      <dgm:t>
        <a:bodyPr/>
        <a:lstStyle/>
        <a:p>
          <a:endParaRPr lang="en-US"/>
        </a:p>
      </dgm:t>
    </dgm:pt>
    <dgm:pt modelId="{37F3AC87-7CA0-45F1-B523-2B3C7495815D}" type="sibTrans" cxnId="{1761110F-651B-4112-98A8-77C0EFD738E7}">
      <dgm:prSet/>
      <dgm:spPr/>
      <dgm:t>
        <a:bodyPr/>
        <a:lstStyle/>
        <a:p>
          <a:endParaRPr lang="en-US"/>
        </a:p>
      </dgm:t>
    </dgm:pt>
    <dgm:pt modelId="{E17560F1-0E8F-4951-BE02-9E5D000EECD1}">
      <dgm:prSet phldrT="[Text]"/>
      <dgm:spPr>
        <a:xfrm>
          <a:off x="4946836" y="0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u="none" dirty="0">
              <a:solidFill>
                <a:srgbClr val="FFFFFF"/>
              </a:solidFill>
              <a:latin typeface="Segoe UI"/>
              <a:ea typeface="+mn-ea"/>
              <a:cs typeface="+mn-cs"/>
            </a:rPr>
            <a:t>01</a:t>
          </a:r>
        </a:p>
        <a:p>
          <a:r>
            <a:rPr lang="en-US" dirty="0">
              <a:solidFill>
                <a:srgbClr val="FFFFFF"/>
              </a:solidFill>
              <a:latin typeface="Segoe UI"/>
              <a:ea typeface="+mn-ea"/>
              <a:cs typeface="+mn-cs"/>
            </a:rPr>
            <a:t>Problem Statement</a:t>
          </a:r>
        </a:p>
      </dgm:t>
    </dgm:pt>
    <dgm:pt modelId="{8B058A9F-EDA3-4221-868F-FD8620015640}" type="parTrans" cxnId="{4D73C149-33F9-4A42-B006-7F03C039C1EE}">
      <dgm:prSet/>
      <dgm:spPr/>
      <dgm:t>
        <a:bodyPr/>
        <a:lstStyle/>
        <a:p>
          <a:endParaRPr lang="en-US"/>
        </a:p>
      </dgm:t>
    </dgm:pt>
    <dgm:pt modelId="{4CF32975-8E32-4015-82A8-C7BC0148D0BC}" type="sibTrans" cxnId="{4D73C149-33F9-4A42-B006-7F03C039C1EE}">
      <dgm:prSet/>
      <dgm:spPr/>
      <dgm:t>
        <a:bodyPr/>
        <a:lstStyle/>
        <a:p>
          <a:endParaRPr lang="en-US"/>
        </a:p>
      </dgm:t>
    </dgm:pt>
    <dgm:pt modelId="{0B032C3A-39B3-43E5-B84A-5B906493A547}">
      <dgm:prSet phldrT="[Text]"/>
      <dgm:spPr>
        <a:xfrm>
          <a:off x="7051812" y="1221294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-526633"/>
            <a:satOff val="8468"/>
            <a:lumOff val="-1294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Segoe UI"/>
              <a:ea typeface="+mn-ea"/>
              <a:cs typeface="+mn-cs"/>
            </a:rPr>
            <a:t>02</a:t>
          </a:r>
        </a:p>
        <a:p>
          <a:r>
            <a:rPr lang="en-US" dirty="0">
              <a:solidFill>
                <a:srgbClr val="FFFFFF"/>
              </a:solidFill>
              <a:latin typeface="Segoe UI"/>
              <a:ea typeface="+mn-ea"/>
              <a:cs typeface="+mn-cs"/>
            </a:rPr>
            <a:t>Data Description</a:t>
          </a:r>
        </a:p>
      </dgm:t>
    </dgm:pt>
    <dgm:pt modelId="{82805E93-9B9F-4926-85BE-7222191E3023}" type="parTrans" cxnId="{76BCE29F-6385-42F8-81A0-632A3242AB27}">
      <dgm:prSet/>
      <dgm:spPr/>
      <dgm:t>
        <a:bodyPr/>
        <a:lstStyle/>
        <a:p>
          <a:endParaRPr lang="en-US"/>
        </a:p>
      </dgm:t>
    </dgm:pt>
    <dgm:pt modelId="{F46158D9-8CD6-4B6C-AA4D-73240E9464A6}" type="sibTrans" cxnId="{76BCE29F-6385-42F8-81A0-632A3242AB27}">
      <dgm:prSet/>
      <dgm:spPr/>
      <dgm:t>
        <a:bodyPr/>
        <a:lstStyle/>
        <a:p>
          <a:endParaRPr lang="en-US"/>
        </a:p>
      </dgm:t>
    </dgm:pt>
    <dgm:pt modelId="{99FE9147-B617-40B7-ADCF-F31B4D933FC3}">
      <dgm:prSet phldrT="[Text]"/>
      <dgm:spPr>
        <a:xfrm>
          <a:off x="7051812" y="3622217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-1053266"/>
            <a:satOff val="16937"/>
            <a:lumOff val="-2588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Segoe UI"/>
              <a:ea typeface="+mn-ea"/>
              <a:cs typeface="+mn-cs"/>
            </a:rPr>
            <a:t>03</a:t>
          </a:r>
        </a:p>
        <a:p>
          <a:r>
            <a:rPr lang="en-US" dirty="0">
              <a:solidFill>
                <a:srgbClr val="FFFFFF"/>
              </a:solidFill>
              <a:latin typeface="Segoe UI"/>
              <a:ea typeface="+mn-ea"/>
              <a:cs typeface="+mn-cs"/>
            </a:rPr>
            <a:t>Data Cleaning</a:t>
          </a:r>
        </a:p>
      </dgm:t>
    </dgm:pt>
    <dgm:pt modelId="{45D3180E-EBFA-47B1-8EA0-7AFDDC2DA452}" type="parTrans" cxnId="{BC23944E-1737-4653-9CDE-66D362851941}">
      <dgm:prSet/>
      <dgm:spPr/>
      <dgm:t>
        <a:bodyPr/>
        <a:lstStyle/>
        <a:p>
          <a:endParaRPr lang="en-US"/>
        </a:p>
      </dgm:t>
    </dgm:pt>
    <dgm:pt modelId="{098D2E62-E8EF-49CC-89F4-A524DDE7124E}" type="sibTrans" cxnId="{BC23944E-1737-4653-9CDE-66D362851941}">
      <dgm:prSet/>
      <dgm:spPr/>
      <dgm:t>
        <a:bodyPr/>
        <a:lstStyle/>
        <a:p>
          <a:endParaRPr lang="en-US"/>
        </a:p>
      </dgm:t>
    </dgm:pt>
    <dgm:pt modelId="{24FD7EBB-AAF5-46D2-BDDC-DE0A7B274E4E}">
      <dgm:prSet phldrT="[Text]"/>
      <dgm:spPr>
        <a:xfrm>
          <a:off x="4946836" y="4844877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-1579898"/>
            <a:satOff val="25405"/>
            <a:lumOff val="-3883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Segoe UI"/>
              <a:ea typeface="+mn-ea"/>
              <a:cs typeface="+mn-cs"/>
            </a:rPr>
            <a:t>04</a:t>
          </a:r>
        </a:p>
        <a:p>
          <a:r>
            <a:rPr lang="en-US" dirty="0">
              <a:solidFill>
                <a:srgbClr val="FFFFFF"/>
              </a:solidFill>
              <a:latin typeface="Segoe UI"/>
              <a:ea typeface="+mn-ea"/>
              <a:cs typeface="+mn-cs"/>
            </a:rPr>
            <a:t>Data </a:t>
          </a:r>
          <a:r>
            <a:rPr lang="en-US" dirty="0" err="1">
              <a:solidFill>
                <a:srgbClr val="FFFFFF"/>
              </a:solidFill>
              <a:latin typeface="Segoe UI"/>
              <a:ea typeface="+mn-ea"/>
              <a:cs typeface="+mn-cs"/>
            </a:rPr>
            <a:t>Visualisation</a:t>
          </a:r>
          <a:endParaRPr lang="en-US" dirty="0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0B1122CD-89BA-4131-8600-64805FC991D6}" type="parTrans" cxnId="{CF941D2C-7C70-44DF-B939-924AC398FEC2}">
      <dgm:prSet/>
      <dgm:spPr/>
      <dgm:t>
        <a:bodyPr/>
        <a:lstStyle/>
        <a:p>
          <a:endParaRPr lang="en-US"/>
        </a:p>
      </dgm:t>
    </dgm:pt>
    <dgm:pt modelId="{436D08D1-8CD3-4137-94C9-5FD883EA5BC6}" type="sibTrans" cxnId="{CF941D2C-7C70-44DF-B939-924AC398FEC2}">
      <dgm:prSet/>
      <dgm:spPr/>
      <dgm:t>
        <a:bodyPr/>
        <a:lstStyle/>
        <a:p>
          <a:endParaRPr lang="en-US"/>
        </a:p>
      </dgm:t>
    </dgm:pt>
    <dgm:pt modelId="{1B58B9A7-578C-4234-9500-9C6DB3FFA94C}">
      <dgm:prSet phldrT="[Text]"/>
      <dgm:spPr>
        <a:xfrm>
          <a:off x="2832087" y="3623583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-2106531"/>
            <a:satOff val="33874"/>
            <a:lumOff val="-5177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Segoe UI"/>
              <a:ea typeface="+mn-ea"/>
              <a:cs typeface="+mn-cs"/>
            </a:rPr>
            <a:t>05</a:t>
          </a:r>
        </a:p>
        <a:p>
          <a:r>
            <a:rPr lang="en-US" dirty="0">
              <a:solidFill>
                <a:srgbClr val="FFFFFF"/>
              </a:solidFill>
              <a:latin typeface="Segoe UI"/>
              <a:ea typeface="+mn-ea"/>
              <a:cs typeface="+mn-cs"/>
            </a:rPr>
            <a:t>Feature Engineering</a:t>
          </a:r>
        </a:p>
      </dgm:t>
    </dgm:pt>
    <dgm:pt modelId="{CA7382B6-2544-4464-B193-D3B534DCE318}" type="parTrans" cxnId="{91721983-00A4-461B-8FA4-21FBDDBEB640}">
      <dgm:prSet/>
      <dgm:spPr/>
      <dgm:t>
        <a:bodyPr/>
        <a:lstStyle/>
        <a:p>
          <a:endParaRPr lang="en-US"/>
        </a:p>
      </dgm:t>
    </dgm:pt>
    <dgm:pt modelId="{4F66B6EC-74BA-46CB-A86E-4B02655C914B}" type="sibTrans" cxnId="{91721983-00A4-461B-8FA4-21FBDDBEB640}">
      <dgm:prSet/>
      <dgm:spPr/>
      <dgm:t>
        <a:bodyPr/>
        <a:lstStyle/>
        <a:p>
          <a:endParaRPr lang="en-US"/>
        </a:p>
      </dgm:t>
    </dgm:pt>
    <dgm:pt modelId="{8F0D33C3-A795-4E8F-A959-89526DF664B0}">
      <dgm:prSet phldrT="[Text]"/>
      <dgm:spPr>
        <a:xfrm>
          <a:off x="2832087" y="1218562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-2633164"/>
            <a:satOff val="42342"/>
            <a:lumOff val="-6471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Segoe UI"/>
              <a:ea typeface="+mn-ea"/>
              <a:cs typeface="+mn-cs"/>
            </a:rPr>
            <a:t>06</a:t>
          </a:r>
        </a:p>
        <a:p>
          <a:r>
            <a:rPr lang="en-US" dirty="0">
              <a:solidFill>
                <a:srgbClr val="FFFFFF"/>
              </a:solidFill>
              <a:latin typeface="Segoe UI"/>
              <a:ea typeface="+mn-ea"/>
              <a:cs typeface="+mn-cs"/>
            </a:rPr>
            <a:t>Predictive Modeling</a:t>
          </a:r>
        </a:p>
      </dgm:t>
    </dgm:pt>
    <dgm:pt modelId="{4B0D47F8-C8FE-492D-828A-C90A3B0AB3DC}" type="parTrans" cxnId="{6583C77C-386C-4303-A0C0-F72613A1992B}">
      <dgm:prSet/>
      <dgm:spPr/>
      <dgm:t>
        <a:bodyPr/>
        <a:lstStyle/>
        <a:p>
          <a:endParaRPr lang="en-US"/>
        </a:p>
      </dgm:t>
    </dgm:pt>
    <dgm:pt modelId="{29553668-5E7D-4987-919F-0A3AF5411EE0}" type="sibTrans" cxnId="{6583C77C-386C-4303-A0C0-F72613A1992B}">
      <dgm:prSet/>
      <dgm:spPr/>
      <dgm:t>
        <a:bodyPr/>
        <a:lstStyle/>
        <a:p>
          <a:endParaRPr lang="en-US"/>
        </a:p>
      </dgm:t>
    </dgm:pt>
    <dgm:pt modelId="{87771CD1-68A2-4AC8-86EF-55531330B278}" type="pres">
      <dgm:prSet presAssocID="{D68B4808-C30D-45CC-880E-5BBFCE50D58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6CAC407A-D77E-4D03-A535-7EBFE556FCC3}" type="pres">
      <dgm:prSet presAssocID="{FA265C79-3029-44EB-ACA1-AC4C502A7C7B}" presName="Parent" presStyleLbl="node0" presStyleIdx="0" presStyleCnt="1">
        <dgm:presLayoutVars>
          <dgm:chMax val="6"/>
          <dgm:chPref val="6"/>
        </dgm:presLayoutVars>
      </dgm:prSet>
      <dgm:spPr/>
    </dgm:pt>
    <dgm:pt modelId="{7ED8F5A0-053D-4E98-A5F5-A160138EDF6E}" type="pres">
      <dgm:prSet presAssocID="{E17560F1-0E8F-4951-BE02-9E5D000EECD1}" presName="Accent1" presStyleCnt="0"/>
      <dgm:spPr/>
    </dgm:pt>
    <dgm:pt modelId="{D8673390-2D93-48DE-A7B0-3D61C800D5F9}" type="pres">
      <dgm:prSet presAssocID="{E17560F1-0E8F-4951-BE02-9E5D000EECD1}" presName="Accent" presStyleLbl="bgShp" presStyleIdx="0" presStyleCnt="6"/>
      <dgm:spPr/>
    </dgm:pt>
    <dgm:pt modelId="{557D8C17-A15B-4BFA-B5D6-543D5D3E5139}" type="pres">
      <dgm:prSet presAssocID="{E17560F1-0E8F-4951-BE02-9E5D000EECD1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965DB35-67E2-46CE-99E2-F433A6DB7B3B}" type="pres">
      <dgm:prSet presAssocID="{0B032C3A-39B3-43E5-B84A-5B906493A547}" presName="Accent2" presStyleCnt="0"/>
      <dgm:spPr/>
    </dgm:pt>
    <dgm:pt modelId="{FFB9CF79-77D8-484D-ADF5-AAAF35C09BDD}" type="pres">
      <dgm:prSet presAssocID="{0B032C3A-39B3-43E5-B84A-5B906493A547}" presName="Accent" presStyleLbl="bgShp" presStyleIdx="1" presStyleCnt="6"/>
      <dgm:spPr>
        <a:xfrm>
          <a:off x="6442665" y="1044384"/>
          <a:ext cx="1056722" cy="910506"/>
        </a:xfrm>
        <a:prstGeom prst="hexagon">
          <a:avLst>
            <a:gd name="adj" fmla="val 28900"/>
            <a:gd name="vf" fmla="val 115470"/>
          </a:avLst>
        </a:prstGeom>
        <a:solidFill>
          <a:srgbClr val="92D05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E238D39D-868F-4076-B69D-26C410F2B64B}" type="pres">
      <dgm:prSet presAssocID="{0B032C3A-39B3-43E5-B84A-5B906493A547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05D78E7-8B01-4B74-B2F6-4719B5C723BF}" type="pres">
      <dgm:prSet presAssocID="{99FE9147-B617-40B7-ADCF-F31B4D933FC3}" presName="Accent3" presStyleCnt="0"/>
      <dgm:spPr/>
    </dgm:pt>
    <dgm:pt modelId="{04C8E9F5-8C33-43C6-AB24-73B414404756}" type="pres">
      <dgm:prSet presAssocID="{99FE9147-B617-40B7-ADCF-F31B4D933FC3}" presName="Accent" presStyleLbl="bgShp" presStyleIdx="2" presStyleCnt="6"/>
      <dgm:spPr>
        <a:xfrm>
          <a:off x="7675943" y="2746546"/>
          <a:ext cx="1056722" cy="910506"/>
        </a:xfrm>
        <a:prstGeom prst="hexagon">
          <a:avLst>
            <a:gd name="adj" fmla="val 28900"/>
            <a:gd name="vf" fmla="val 115470"/>
          </a:avLst>
        </a:prstGeom>
        <a:solidFill>
          <a:srgbClr val="92D05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7E191C17-C9A0-4096-B5E5-52A5E08A029B}" type="pres">
      <dgm:prSet presAssocID="{99FE9147-B617-40B7-ADCF-F31B4D933FC3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FCB8CDB-179F-4BCC-AD1D-8DF8F08B530D}" type="pres">
      <dgm:prSet presAssocID="{24FD7EBB-AAF5-46D2-BDDC-DE0A7B274E4E}" presName="Accent4" presStyleCnt="0"/>
      <dgm:spPr/>
    </dgm:pt>
    <dgm:pt modelId="{C23B591E-0832-4A3C-A433-64336C13CC72}" type="pres">
      <dgm:prSet presAssocID="{24FD7EBB-AAF5-46D2-BDDC-DE0A7B274E4E}" presName="Accent" presStyleLbl="bgShp" presStyleIdx="3" presStyleCnt="6"/>
      <dgm:spPr>
        <a:xfrm>
          <a:off x="6819228" y="4667967"/>
          <a:ext cx="1056722" cy="910506"/>
        </a:xfrm>
        <a:prstGeom prst="hexagon">
          <a:avLst>
            <a:gd name="adj" fmla="val 28900"/>
            <a:gd name="vf" fmla="val 115470"/>
          </a:avLst>
        </a:prstGeom>
        <a:solidFill>
          <a:srgbClr val="92D05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3D4FA82D-369F-4490-A2B0-B835E3B2EAE9}" type="pres">
      <dgm:prSet presAssocID="{24FD7EBB-AAF5-46D2-BDDC-DE0A7B274E4E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C6D2CCCB-C1FF-4B09-8046-60C3B4C2FFB2}" type="pres">
      <dgm:prSet presAssocID="{1B58B9A7-578C-4234-9500-9C6DB3FFA94C}" presName="Accent5" presStyleCnt="0"/>
      <dgm:spPr/>
    </dgm:pt>
    <dgm:pt modelId="{C216AE67-9269-48BC-A850-82D23D01F231}" type="pres">
      <dgm:prSet presAssocID="{1B58B9A7-578C-4234-9500-9C6DB3FFA94C}" presName="Accent" presStyleLbl="bgShp" presStyleIdx="4" presStyleCnt="6"/>
      <dgm:spPr>
        <a:xfrm>
          <a:off x="4694056" y="4867418"/>
          <a:ext cx="1056722" cy="910506"/>
        </a:xfrm>
        <a:prstGeom prst="hexagon">
          <a:avLst>
            <a:gd name="adj" fmla="val 28900"/>
            <a:gd name="vf" fmla="val 115470"/>
          </a:avLst>
        </a:prstGeom>
        <a:solidFill>
          <a:srgbClr val="92D05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9D96BBF8-E850-4AE6-B33C-AEA006B04089}" type="pres">
      <dgm:prSet presAssocID="{1B58B9A7-578C-4234-9500-9C6DB3FFA94C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7CF2A36A-9044-435A-AF1D-BB567CDD5D45}" type="pres">
      <dgm:prSet presAssocID="{8F0D33C3-A795-4E8F-A959-89526DF664B0}" presName="Accent6" presStyleCnt="0"/>
      <dgm:spPr/>
    </dgm:pt>
    <dgm:pt modelId="{669991FC-34C8-40AE-884A-5D05135540CA}" type="pres">
      <dgm:prSet presAssocID="{8F0D33C3-A795-4E8F-A959-89526DF664B0}" presName="Accent" presStyleLbl="bgShp" presStyleIdx="5" presStyleCnt="6"/>
      <dgm:spPr>
        <a:xfrm>
          <a:off x="3440582" y="3165939"/>
          <a:ext cx="1056722" cy="910506"/>
        </a:xfrm>
        <a:prstGeom prst="hexagon">
          <a:avLst>
            <a:gd name="adj" fmla="val 28900"/>
            <a:gd name="vf" fmla="val 115470"/>
          </a:avLst>
        </a:prstGeom>
        <a:solidFill>
          <a:srgbClr val="92D05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A9FC7D0E-3CE5-48A3-A2F5-DE28BAD42990}" type="pres">
      <dgm:prSet presAssocID="{8F0D33C3-A795-4E8F-A959-89526DF664B0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761110F-651B-4112-98A8-77C0EFD738E7}" srcId="{D68B4808-C30D-45CC-880E-5BBFCE50D585}" destId="{FA265C79-3029-44EB-ACA1-AC4C502A7C7B}" srcOrd="0" destOrd="0" parTransId="{AE6B1E72-A96C-4537-8404-CBA733659E51}" sibTransId="{37F3AC87-7CA0-45F1-B523-2B3C7495815D}"/>
    <dgm:cxn modelId="{A03FD115-2FFC-40A5-9B1D-73C35677C208}" type="presOf" srcId="{E17560F1-0E8F-4951-BE02-9E5D000EECD1}" destId="{557D8C17-A15B-4BFA-B5D6-543D5D3E5139}" srcOrd="0" destOrd="0" presId="urn:microsoft.com/office/officeart/2011/layout/HexagonRadial"/>
    <dgm:cxn modelId="{C4E11824-0C99-4AD4-B400-E084745CEB16}" type="presOf" srcId="{FA265C79-3029-44EB-ACA1-AC4C502A7C7B}" destId="{6CAC407A-D77E-4D03-A535-7EBFE556FCC3}" srcOrd="0" destOrd="0" presId="urn:microsoft.com/office/officeart/2011/layout/HexagonRadial"/>
    <dgm:cxn modelId="{CF941D2C-7C70-44DF-B939-924AC398FEC2}" srcId="{FA265C79-3029-44EB-ACA1-AC4C502A7C7B}" destId="{24FD7EBB-AAF5-46D2-BDDC-DE0A7B274E4E}" srcOrd="3" destOrd="0" parTransId="{0B1122CD-89BA-4131-8600-64805FC991D6}" sibTransId="{436D08D1-8CD3-4137-94C9-5FD883EA5BC6}"/>
    <dgm:cxn modelId="{4D73C149-33F9-4A42-B006-7F03C039C1EE}" srcId="{FA265C79-3029-44EB-ACA1-AC4C502A7C7B}" destId="{E17560F1-0E8F-4951-BE02-9E5D000EECD1}" srcOrd="0" destOrd="0" parTransId="{8B058A9F-EDA3-4221-868F-FD8620015640}" sibTransId="{4CF32975-8E32-4015-82A8-C7BC0148D0BC}"/>
    <dgm:cxn modelId="{BC23944E-1737-4653-9CDE-66D362851941}" srcId="{FA265C79-3029-44EB-ACA1-AC4C502A7C7B}" destId="{99FE9147-B617-40B7-ADCF-F31B4D933FC3}" srcOrd="2" destOrd="0" parTransId="{45D3180E-EBFA-47B1-8EA0-7AFDDC2DA452}" sibTransId="{098D2E62-E8EF-49CC-89F4-A524DDE7124E}"/>
    <dgm:cxn modelId="{C542FD70-AE93-43C0-AB93-4855DEB09347}" type="presOf" srcId="{24FD7EBB-AAF5-46D2-BDDC-DE0A7B274E4E}" destId="{3D4FA82D-369F-4490-A2B0-B835E3B2EAE9}" srcOrd="0" destOrd="0" presId="urn:microsoft.com/office/officeart/2011/layout/HexagonRadial"/>
    <dgm:cxn modelId="{6583C77C-386C-4303-A0C0-F72613A1992B}" srcId="{FA265C79-3029-44EB-ACA1-AC4C502A7C7B}" destId="{8F0D33C3-A795-4E8F-A959-89526DF664B0}" srcOrd="5" destOrd="0" parTransId="{4B0D47F8-C8FE-492D-828A-C90A3B0AB3DC}" sibTransId="{29553668-5E7D-4987-919F-0A3AF5411EE0}"/>
    <dgm:cxn modelId="{91721983-00A4-461B-8FA4-21FBDDBEB640}" srcId="{FA265C79-3029-44EB-ACA1-AC4C502A7C7B}" destId="{1B58B9A7-578C-4234-9500-9C6DB3FFA94C}" srcOrd="4" destOrd="0" parTransId="{CA7382B6-2544-4464-B193-D3B534DCE318}" sibTransId="{4F66B6EC-74BA-46CB-A86E-4B02655C914B}"/>
    <dgm:cxn modelId="{7917FD8E-B1A7-415A-90C6-ACC3FBD22173}" type="presOf" srcId="{99FE9147-B617-40B7-ADCF-F31B4D933FC3}" destId="{7E191C17-C9A0-4096-B5E5-52A5E08A029B}" srcOrd="0" destOrd="0" presId="urn:microsoft.com/office/officeart/2011/layout/HexagonRadial"/>
    <dgm:cxn modelId="{76BCE29F-6385-42F8-81A0-632A3242AB27}" srcId="{FA265C79-3029-44EB-ACA1-AC4C502A7C7B}" destId="{0B032C3A-39B3-43E5-B84A-5B906493A547}" srcOrd="1" destOrd="0" parTransId="{82805E93-9B9F-4926-85BE-7222191E3023}" sibTransId="{F46158D9-8CD6-4B6C-AA4D-73240E9464A6}"/>
    <dgm:cxn modelId="{582CFAC9-823F-4952-8F0D-834F5D496E5B}" type="presOf" srcId="{8F0D33C3-A795-4E8F-A959-89526DF664B0}" destId="{A9FC7D0E-3CE5-48A3-A2F5-DE28BAD42990}" srcOrd="0" destOrd="0" presId="urn:microsoft.com/office/officeart/2011/layout/HexagonRadial"/>
    <dgm:cxn modelId="{DABC35DE-EE62-4658-A324-F9AA73A0076D}" type="presOf" srcId="{1B58B9A7-578C-4234-9500-9C6DB3FFA94C}" destId="{9D96BBF8-E850-4AE6-B33C-AEA006B04089}" srcOrd="0" destOrd="0" presId="urn:microsoft.com/office/officeart/2011/layout/HexagonRadial"/>
    <dgm:cxn modelId="{AE1F8DDF-5930-498E-ADC3-F657D12A2275}" type="presOf" srcId="{D68B4808-C30D-45CC-880E-5BBFCE50D585}" destId="{87771CD1-68A2-4AC8-86EF-55531330B278}" srcOrd="0" destOrd="0" presId="urn:microsoft.com/office/officeart/2011/layout/HexagonRadial"/>
    <dgm:cxn modelId="{92CCB9F3-2CD7-4A87-93F9-F155B283DB00}" type="presOf" srcId="{0B032C3A-39B3-43E5-B84A-5B906493A547}" destId="{E238D39D-868F-4076-B69D-26C410F2B64B}" srcOrd="0" destOrd="0" presId="urn:microsoft.com/office/officeart/2011/layout/HexagonRadial"/>
    <dgm:cxn modelId="{23D90044-F7D7-4C99-8598-3D4B8045F303}" type="presParOf" srcId="{87771CD1-68A2-4AC8-86EF-55531330B278}" destId="{6CAC407A-D77E-4D03-A535-7EBFE556FCC3}" srcOrd="0" destOrd="0" presId="urn:microsoft.com/office/officeart/2011/layout/HexagonRadial"/>
    <dgm:cxn modelId="{F28CDA43-3E60-43BA-BF9A-818AA08F5824}" type="presParOf" srcId="{87771CD1-68A2-4AC8-86EF-55531330B278}" destId="{7ED8F5A0-053D-4E98-A5F5-A160138EDF6E}" srcOrd="1" destOrd="0" presId="urn:microsoft.com/office/officeart/2011/layout/HexagonRadial"/>
    <dgm:cxn modelId="{A481140F-FFB5-43B3-99E2-DFADCFC92C78}" type="presParOf" srcId="{7ED8F5A0-053D-4E98-A5F5-A160138EDF6E}" destId="{D8673390-2D93-48DE-A7B0-3D61C800D5F9}" srcOrd="0" destOrd="0" presId="urn:microsoft.com/office/officeart/2011/layout/HexagonRadial"/>
    <dgm:cxn modelId="{F49BF7FB-4130-45FD-B3E6-CB219C18CDEE}" type="presParOf" srcId="{87771CD1-68A2-4AC8-86EF-55531330B278}" destId="{557D8C17-A15B-4BFA-B5D6-543D5D3E5139}" srcOrd="2" destOrd="0" presId="urn:microsoft.com/office/officeart/2011/layout/HexagonRadial"/>
    <dgm:cxn modelId="{79D60CAF-961C-4E32-9FEF-8D049DC97161}" type="presParOf" srcId="{87771CD1-68A2-4AC8-86EF-55531330B278}" destId="{A965DB35-67E2-46CE-99E2-F433A6DB7B3B}" srcOrd="3" destOrd="0" presId="urn:microsoft.com/office/officeart/2011/layout/HexagonRadial"/>
    <dgm:cxn modelId="{7CC78771-AB0C-4E8E-9110-5637AAD39866}" type="presParOf" srcId="{A965DB35-67E2-46CE-99E2-F433A6DB7B3B}" destId="{FFB9CF79-77D8-484D-ADF5-AAAF35C09BDD}" srcOrd="0" destOrd="0" presId="urn:microsoft.com/office/officeart/2011/layout/HexagonRadial"/>
    <dgm:cxn modelId="{F474244D-81E3-4B73-BCF5-CD2CC20FA5B5}" type="presParOf" srcId="{87771CD1-68A2-4AC8-86EF-55531330B278}" destId="{E238D39D-868F-4076-B69D-26C410F2B64B}" srcOrd="4" destOrd="0" presId="urn:microsoft.com/office/officeart/2011/layout/HexagonRadial"/>
    <dgm:cxn modelId="{7BE5C327-9AC7-49EB-B6C0-B07868F33664}" type="presParOf" srcId="{87771CD1-68A2-4AC8-86EF-55531330B278}" destId="{C05D78E7-8B01-4B74-B2F6-4719B5C723BF}" srcOrd="5" destOrd="0" presId="urn:microsoft.com/office/officeart/2011/layout/HexagonRadial"/>
    <dgm:cxn modelId="{2693A0E6-583D-4042-A8F1-804166B93B88}" type="presParOf" srcId="{C05D78E7-8B01-4B74-B2F6-4719B5C723BF}" destId="{04C8E9F5-8C33-43C6-AB24-73B414404756}" srcOrd="0" destOrd="0" presId="urn:microsoft.com/office/officeart/2011/layout/HexagonRadial"/>
    <dgm:cxn modelId="{812ED101-AE31-4185-BC7F-266B4BEF78FD}" type="presParOf" srcId="{87771CD1-68A2-4AC8-86EF-55531330B278}" destId="{7E191C17-C9A0-4096-B5E5-52A5E08A029B}" srcOrd="6" destOrd="0" presId="urn:microsoft.com/office/officeart/2011/layout/HexagonRadial"/>
    <dgm:cxn modelId="{407FF891-55F4-43BF-B789-E91BE2849640}" type="presParOf" srcId="{87771CD1-68A2-4AC8-86EF-55531330B278}" destId="{9FCB8CDB-179F-4BCC-AD1D-8DF8F08B530D}" srcOrd="7" destOrd="0" presId="urn:microsoft.com/office/officeart/2011/layout/HexagonRadial"/>
    <dgm:cxn modelId="{99A3A36B-3C71-495E-8B10-EDBB1D0A1908}" type="presParOf" srcId="{9FCB8CDB-179F-4BCC-AD1D-8DF8F08B530D}" destId="{C23B591E-0832-4A3C-A433-64336C13CC72}" srcOrd="0" destOrd="0" presId="urn:microsoft.com/office/officeart/2011/layout/HexagonRadial"/>
    <dgm:cxn modelId="{A0076A46-1F6C-4D18-8E71-C726D7E425AC}" type="presParOf" srcId="{87771CD1-68A2-4AC8-86EF-55531330B278}" destId="{3D4FA82D-369F-4490-A2B0-B835E3B2EAE9}" srcOrd="8" destOrd="0" presId="urn:microsoft.com/office/officeart/2011/layout/HexagonRadial"/>
    <dgm:cxn modelId="{604A91A8-CF06-456D-BDD2-8C526E38C4AB}" type="presParOf" srcId="{87771CD1-68A2-4AC8-86EF-55531330B278}" destId="{C6D2CCCB-C1FF-4B09-8046-60C3B4C2FFB2}" srcOrd="9" destOrd="0" presId="urn:microsoft.com/office/officeart/2011/layout/HexagonRadial"/>
    <dgm:cxn modelId="{AD2B745A-1790-46E9-B03E-8FF2A29736C9}" type="presParOf" srcId="{C6D2CCCB-C1FF-4B09-8046-60C3B4C2FFB2}" destId="{C216AE67-9269-48BC-A850-82D23D01F231}" srcOrd="0" destOrd="0" presId="urn:microsoft.com/office/officeart/2011/layout/HexagonRadial"/>
    <dgm:cxn modelId="{5BB51B96-E0DC-436B-A560-62FB97924035}" type="presParOf" srcId="{87771CD1-68A2-4AC8-86EF-55531330B278}" destId="{9D96BBF8-E850-4AE6-B33C-AEA006B04089}" srcOrd="10" destOrd="0" presId="urn:microsoft.com/office/officeart/2011/layout/HexagonRadial"/>
    <dgm:cxn modelId="{D41ECAAD-C664-449C-85AE-B00E36E45AD7}" type="presParOf" srcId="{87771CD1-68A2-4AC8-86EF-55531330B278}" destId="{7CF2A36A-9044-435A-AF1D-BB567CDD5D45}" srcOrd="11" destOrd="0" presId="urn:microsoft.com/office/officeart/2011/layout/HexagonRadial"/>
    <dgm:cxn modelId="{69188B68-B849-436C-B401-5C2AA9785733}" type="presParOf" srcId="{7CF2A36A-9044-435A-AF1D-BB567CDD5D45}" destId="{669991FC-34C8-40AE-884A-5D05135540CA}" srcOrd="0" destOrd="0" presId="urn:microsoft.com/office/officeart/2011/layout/HexagonRadial"/>
    <dgm:cxn modelId="{D929E443-294C-47EB-8117-803DE01B38D6}" type="presParOf" srcId="{87771CD1-68A2-4AC8-86EF-55531330B278}" destId="{A9FC7D0E-3CE5-48A3-A2F5-DE28BAD42990}" srcOrd="12" destOrd="0" presId="urn:microsoft.com/office/officeart/2011/layout/HexagonRadial"/>
  </dgm:cxnLst>
  <dgm:bg>
    <a:gradFill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83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C407A-D77E-4D03-A535-7EBFE556FCC3}">
      <dsp:nvSpPr>
        <dsp:cNvPr id="0" name=""/>
        <dsp:cNvSpPr/>
      </dsp:nvSpPr>
      <dsp:spPr>
        <a:xfrm>
          <a:off x="4688844" y="2203521"/>
          <a:ext cx="2800771" cy="2422780"/>
        </a:xfrm>
        <a:prstGeom prst="hexagon">
          <a:avLst>
            <a:gd name="adj" fmla="val 28570"/>
            <a:gd name="vf" fmla="val 115470"/>
          </a:avLst>
        </a:prstGeom>
        <a:solidFill>
          <a:srgbClr val="002060"/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HOUSE RENT PREDICTION</a:t>
          </a:r>
        </a:p>
      </dsp:txBody>
      <dsp:txXfrm>
        <a:off x="5152971" y="2605010"/>
        <a:ext cx="1872517" cy="1619802"/>
      </dsp:txXfrm>
    </dsp:sp>
    <dsp:sp modelId="{FFB9CF79-77D8-484D-ADF5-AAAF35C09BDD}">
      <dsp:nvSpPr>
        <dsp:cNvPr id="0" name=""/>
        <dsp:cNvSpPr/>
      </dsp:nvSpPr>
      <dsp:spPr>
        <a:xfrm>
          <a:off x="6442665" y="1044384"/>
          <a:ext cx="1056722" cy="910506"/>
        </a:xfrm>
        <a:prstGeom prst="hexagon">
          <a:avLst>
            <a:gd name="adj" fmla="val 28900"/>
            <a:gd name="vf" fmla="val 115470"/>
          </a:avLst>
        </a:prstGeom>
        <a:solidFill>
          <a:srgbClr val="92D05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D8C17-A15B-4BFA-B5D6-543D5D3E5139}">
      <dsp:nvSpPr>
        <dsp:cNvPr id="0" name=""/>
        <dsp:cNvSpPr/>
      </dsp:nvSpPr>
      <dsp:spPr>
        <a:xfrm>
          <a:off x="4946836" y="0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u="none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01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Problem Statement</a:t>
          </a:r>
        </a:p>
      </dsp:txBody>
      <dsp:txXfrm>
        <a:off x="5327202" y="329061"/>
        <a:ext cx="1534480" cy="1327506"/>
      </dsp:txXfrm>
    </dsp:sp>
    <dsp:sp modelId="{04C8E9F5-8C33-43C6-AB24-73B414404756}">
      <dsp:nvSpPr>
        <dsp:cNvPr id="0" name=""/>
        <dsp:cNvSpPr/>
      </dsp:nvSpPr>
      <dsp:spPr>
        <a:xfrm>
          <a:off x="7675943" y="2746546"/>
          <a:ext cx="1056722" cy="910506"/>
        </a:xfrm>
        <a:prstGeom prst="hexagon">
          <a:avLst>
            <a:gd name="adj" fmla="val 28900"/>
            <a:gd name="vf" fmla="val 115470"/>
          </a:avLst>
        </a:prstGeom>
        <a:solidFill>
          <a:srgbClr val="92D05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38D39D-868F-4076-B69D-26C410F2B64B}">
      <dsp:nvSpPr>
        <dsp:cNvPr id="0" name=""/>
        <dsp:cNvSpPr/>
      </dsp:nvSpPr>
      <dsp:spPr>
        <a:xfrm>
          <a:off x="7051812" y="1221294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-526633"/>
            <a:satOff val="8468"/>
            <a:lumOff val="-1294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02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Data Description</a:t>
          </a:r>
        </a:p>
      </dsp:txBody>
      <dsp:txXfrm>
        <a:off x="7432178" y="1550355"/>
        <a:ext cx="1534480" cy="1327506"/>
      </dsp:txXfrm>
    </dsp:sp>
    <dsp:sp modelId="{C23B591E-0832-4A3C-A433-64336C13CC72}">
      <dsp:nvSpPr>
        <dsp:cNvPr id="0" name=""/>
        <dsp:cNvSpPr/>
      </dsp:nvSpPr>
      <dsp:spPr>
        <a:xfrm>
          <a:off x="6819228" y="4667967"/>
          <a:ext cx="1056722" cy="910506"/>
        </a:xfrm>
        <a:prstGeom prst="hexagon">
          <a:avLst>
            <a:gd name="adj" fmla="val 28900"/>
            <a:gd name="vf" fmla="val 115470"/>
          </a:avLst>
        </a:prstGeom>
        <a:solidFill>
          <a:srgbClr val="92D05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91C17-C9A0-4096-B5E5-52A5E08A029B}">
      <dsp:nvSpPr>
        <dsp:cNvPr id="0" name=""/>
        <dsp:cNvSpPr/>
      </dsp:nvSpPr>
      <dsp:spPr>
        <a:xfrm>
          <a:off x="7051812" y="3622217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-1053266"/>
            <a:satOff val="16937"/>
            <a:lumOff val="-2588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03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Data Cleaning</a:t>
          </a:r>
        </a:p>
      </dsp:txBody>
      <dsp:txXfrm>
        <a:off x="7432178" y="3951278"/>
        <a:ext cx="1534480" cy="1327506"/>
      </dsp:txXfrm>
    </dsp:sp>
    <dsp:sp modelId="{C216AE67-9269-48BC-A850-82D23D01F231}">
      <dsp:nvSpPr>
        <dsp:cNvPr id="0" name=""/>
        <dsp:cNvSpPr/>
      </dsp:nvSpPr>
      <dsp:spPr>
        <a:xfrm>
          <a:off x="4694056" y="4867418"/>
          <a:ext cx="1056722" cy="910506"/>
        </a:xfrm>
        <a:prstGeom prst="hexagon">
          <a:avLst>
            <a:gd name="adj" fmla="val 28900"/>
            <a:gd name="vf" fmla="val 115470"/>
          </a:avLst>
        </a:prstGeom>
        <a:solidFill>
          <a:srgbClr val="92D05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FA82D-369F-4490-A2B0-B835E3B2EAE9}">
      <dsp:nvSpPr>
        <dsp:cNvPr id="0" name=""/>
        <dsp:cNvSpPr/>
      </dsp:nvSpPr>
      <dsp:spPr>
        <a:xfrm>
          <a:off x="4946836" y="4844877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-1579898"/>
            <a:satOff val="25405"/>
            <a:lumOff val="-3883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04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Data </a:t>
          </a:r>
          <a:r>
            <a:rPr lang="en-US" sz="2100" kern="1200" dirty="0" err="1">
              <a:solidFill>
                <a:srgbClr val="FFFFFF"/>
              </a:solidFill>
              <a:latin typeface="Segoe UI"/>
              <a:ea typeface="+mn-ea"/>
              <a:cs typeface="+mn-cs"/>
            </a:rPr>
            <a:t>Visualisation</a:t>
          </a:r>
          <a:endParaRPr lang="en-US" sz="2100" kern="1200" dirty="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5327202" y="5173938"/>
        <a:ext cx="1534480" cy="1327506"/>
      </dsp:txXfrm>
    </dsp:sp>
    <dsp:sp modelId="{669991FC-34C8-40AE-884A-5D05135540CA}">
      <dsp:nvSpPr>
        <dsp:cNvPr id="0" name=""/>
        <dsp:cNvSpPr/>
      </dsp:nvSpPr>
      <dsp:spPr>
        <a:xfrm>
          <a:off x="3440582" y="3165939"/>
          <a:ext cx="1056722" cy="910506"/>
        </a:xfrm>
        <a:prstGeom prst="hexagon">
          <a:avLst>
            <a:gd name="adj" fmla="val 28900"/>
            <a:gd name="vf" fmla="val 115470"/>
          </a:avLst>
        </a:prstGeom>
        <a:solidFill>
          <a:srgbClr val="92D050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6BBF8-E850-4AE6-B33C-AEA006B04089}">
      <dsp:nvSpPr>
        <dsp:cNvPr id="0" name=""/>
        <dsp:cNvSpPr/>
      </dsp:nvSpPr>
      <dsp:spPr>
        <a:xfrm>
          <a:off x="2832087" y="3623583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-2106531"/>
            <a:satOff val="33874"/>
            <a:lumOff val="-5177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05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Feature Engineering</a:t>
          </a:r>
        </a:p>
      </dsp:txBody>
      <dsp:txXfrm>
        <a:off x="3212453" y="3952644"/>
        <a:ext cx="1534480" cy="1327506"/>
      </dsp:txXfrm>
    </dsp:sp>
    <dsp:sp modelId="{A9FC7D0E-3CE5-48A3-A2F5-DE28BAD42990}">
      <dsp:nvSpPr>
        <dsp:cNvPr id="0" name=""/>
        <dsp:cNvSpPr/>
      </dsp:nvSpPr>
      <dsp:spPr>
        <a:xfrm>
          <a:off x="2832087" y="1218562"/>
          <a:ext cx="2295212" cy="1985628"/>
        </a:xfrm>
        <a:prstGeom prst="hexagon">
          <a:avLst>
            <a:gd name="adj" fmla="val 28570"/>
            <a:gd name="vf" fmla="val 115470"/>
          </a:avLst>
        </a:prstGeom>
        <a:solidFill>
          <a:srgbClr val="92D050">
            <a:hueOff val="-2633164"/>
            <a:satOff val="42342"/>
            <a:lumOff val="-6471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06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FFFFFF"/>
              </a:solidFill>
              <a:latin typeface="Segoe UI"/>
              <a:ea typeface="+mn-ea"/>
              <a:cs typeface="+mn-cs"/>
            </a:rPr>
            <a:t>Predictive Modeling</a:t>
          </a:r>
        </a:p>
      </dsp:txBody>
      <dsp:txXfrm>
        <a:off x="3212453" y="1547623"/>
        <a:ext cx="1534480" cy="13275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3A63-887A-457F-AB0F-56884EB676A2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087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3A63-887A-457F-AB0F-56884EB676A2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908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3A63-887A-457F-AB0F-56884EB676A2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701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3A63-887A-457F-AB0F-56884EB676A2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522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3A63-887A-457F-AB0F-56884EB676A2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690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3A63-887A-457F-AB0F-56884EB676A2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61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3A63-887A-457F-AB0F-56884EB676A2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868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3A63-887A-457F-AB0F-56884EB676A2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768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3A63-887A-457F-AB0F-56884EB676A2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888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3A63-887A-457F-AB0F-56884EB676A2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54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3A63-887A-457F-AB0F-56884EB676A2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54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63A63-887A-457F-AB0F-56884EB676A2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34E6-CEC4-444D-821B-5158495A91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003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3" y="600625"/>
            <a:ext cx="11940540" cy="60482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793" y="-154546"/>
            <a:ext cx="11940540" cy="1938992"/>
          </a:xfrm>
          <a:prstGeom prst="rect">
            <a:avLst/>
          </a:prstGeom>
          <a:noFill/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House Rent Prediction Using Machine Learning</a:t>
            </a:r>
            <a:endParaRPr lang="en-IN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9421217" y="5426407"/>
            <a:ext cx="352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By:</a:t>
            </a:r>
          </a:p>
          <a:p>
            <a:r>
              <a:rPr lang="en-US" sz="2000" b="1" dirty="0"/>
              <a:t>Archana </a:t>
            </a:r>
            <a:r>
              <a:rPr lang="en-US" sz="2000" b="1" dirty="0" err="1"/>
              <a:t>Kalokhe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4419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2874" y="295421"/>
            <a:ext cx="10958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🏡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Visualisation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Categorical Variables and Continuous </a:t>
            </a:r>
            <a:r>
              <a:rPr lang="tr-T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🏡 </a:t>
            </a:r>
            <a:endParaRPr lang="en-IN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4" r="9927"/>
          <a:stretch/>
        </p:blipFill>
        <p:spPr>
          <a:xfrm>
            <a:off x="168815" y="1223889"/>
            <a:ext cx="5641144" cy="55004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" t="2483" r="11364"/>
          <a:stretch/>
        </p:blipFill>
        <p:spPr>
          <a:xfrm>
            <a:off x="6231989" y="1223889"/>
            <a:ext cx="5739617" cy="550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2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" r="1936"/>
          <a:stretch/>
        </p:blipFill>
        <p:spPr>
          <a:xfrm>
            <a:off x="-1" y="566590"/>
            <a:ext cx="6091311" cy="5588025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1" t="16601" r="2258" b="9841"/>
          <a:stretch/>
        </p:blipFill>
        <p:spPr>
          <a:xfrm>
            <a:off x="6377355" y="1781908"/>
            <a:ext cx="5789048" cy="4372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4584" y="899774"/>
            <a:ext cx="4747847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Houses available in different cities:</a:t>
            </a:r>
            <a:endParaRPr lang="en-IN" sz="2400" b="1" u="sng" dirty="0"/>
          </a:p>
        </p:txBody>
      </p:sp>
    </p:spTree>
    <p:extLst>
      <p:ext uri="{BB962C8B-B14F-4D97-AF65-F5344CB8AC3E}">
        <p14:creationId xmlns:p14="http://schemas.microsoft.com/office/powerpoint/2010/main" val="2269972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0" t="3995" r="3906" b="2622"/>
          <a:stretch/>
        </p:blipFill>
        <p:spPr>
          <a:xfrm>
            <a:off x="4384431" y="68216"/>
            <a:ext cx="7731066" cy="60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93077" y="437637"/>
            <a:ext cx="4232031" cy="95410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HEAT MAP OF ALL VARIABLE</a:t>
            </a:r>
            <a:endParaRPr lang="en-IN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93077" y="2051539"/>
            <a:ext cx="40913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Highly Significant Variables </a:t>
            </a:r>
            <a:r>
              <a:rPr lang="en-US" b="1" u="sng" dirty="0"/>
              <a:t>:</a:t>
            </a:r>
          </a:p>
          <a:p>
            <a:endParaRPr lang="en-US" sz="24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BHK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Size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Point of Contact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Bathroom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City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/>
              <a:t>Area Type</a:t>
            </a:r>
          </a:p>
        </p:txBody>
      </p:sp>
    </p:spTree>
    <p:extLst>
      <p:ext uri="{BB962C8B-B14F-4D97-AF65-F5344CB8AC3E}">
        <p14:creationId xmlns:p14="http://schemas.microsoft.com/office/powerpoint/2010/main" val="997159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9076" y="958389"/>
            <a:ext cx="425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667606" y="0"/>
            <a:ext cx="760241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FEATURE SCALING</a:t>
            </a:r>
            <a:endParaRPr lang="en-I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104" y="958389"/>
            <a:ext cx="11430000" cy="15881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LABEL ENCODING :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linear regression data should be in numeric form, so we perform label encoding for the attributes which are non numeric. 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IN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4" y="2546514"/>
            <a:ext cx="11430000" cy="431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70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8462" y="468923"/>
            <a:ext cx="798341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FEATURE SCALING</a:t>
            </a:r>
            <a:endParaRPr lang="en-IN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923" y="1063491"/>
            <a:ext cx="11301046" cy="1698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MinMax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Scalar:</a:t>
            </a:r>
          </a:p>
          <a:p>
            <a:pPr algn="just">
              <a:lnSpc>
                <a:spcPct val="90000"/>
              </a:lnSpc>
              <a:spcBef>
                <a:spcPct val="0"/>
              </a:spcBef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algn="just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We scale all the variables with the help of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minmax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scalar to make all the features in the data set have a similar range, so that none of the feature dominate the others during the modeling process. 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6" b="20081"/>
          <a:stretch/>
        </p:blipFill>
        <p:spPr>
          <a:xfrm>
            <a:off x="468924" y="2762418"/>
            <a:ext cx="11301045" cy="409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41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8770" y="175847"/>
            <a:ext cx="6658707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5400" b="1" u="sng" dirty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MODEL BUILDING</a:t>
            </a:r>
            <a:endParaRPr lang="en-IN" sz="5400" b="1" u="sng" dirty="0"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1" t="22999" r="22960" b="19607"/>
          <a:stretch/>
        </p:blipFill>
        <p:spPr>
          <a:xfrm>
            <a:off x="4206649" y="1434276"/>
            <a:ext cx="7985351" cy="5423723"/>
          </a:xfrm>
          <a:prstGeom prst="rect">
            <a:avLst/>
          </a:prstGeom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05508" y="1434276"/>
            <a:ext cx="41011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For model </a:t>
            </a:r>
            <a:r>
              <a:rPr lang="en-US" dirty="0" err="1"/>
              <a:t>builing</a:t>
            </a:r>
            <a:r>
              <a:rPr lang="en-US" dirty="0"/>
              <a:t> we use multiple linear regression to predict the rent.  While building a model we find some of the variables are significant and some are not, so we remove the variables according to the P-value and VIF value.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This is the final result.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8" r="13078" b="4089"/>
          <a:stretch/>
        </p:blipFill>
        <p:spPr>
          <a:xfrm>
            <a:off x="163155" y="3895000"/>
            <a:ext cx="3862456" cy="28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01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2" t="19115" r="39897" b="4364"/>
          <a:stretch/>
        </p:blipFill>
        <p:spPr>
          <a:xfrm>
            <a:off x="539260" y="2977662"/>
            <a:ext cx="4439122" cy="3880337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14" y="3735265"/>
            <a:ext cx="5172075" cy="3028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4614" y="3106615"/>
            <a:ext cx="414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Residual Plot</a:t>
            </a:r>
            <a:endParaRPr lang="en-IN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39260" y="1453662"/>
            <a:ext cx="5176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After building a model we get the coefficient for significant variable from that we can make the equation for the rent prediction and  the residuals are equally distributed. 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3399692" y="302885"/>
            <a:ext cx="4829906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5400" b="1" u="sng" dirty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Problem Solution</a:t>
            </a:r>
            <a:endParaRPr lang="en-IN" sz="5400" b="1" u="sng" dirty="0"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14" y="1296588"/>
            <a:ext cx="5762625" cy="15144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979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0711" y="184312"/>
            <a:ext cx="6353907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5400" b="1" u="sng" dirty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Evaluation of project</a:t>
            </a:r>
            <a:endParaRPr lang="en-IN" sz="5400" b="1" u="sng" dirty="0"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861" y="1141459"/>
            <a:ext cx="39506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Significant variable </a:t>
            </a:r>
            <a:r>
              <a:rPr lang="en-US" dirty="0"/>
              <a:t>: 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BHK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City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Bathroom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Furnishing Status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Point of Contact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Total Floor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94022" y="3449783"/>
            <a:ext cx="300110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Accuracy of model : 71% 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60862" y="3993921"/>
            <a:ext cx="45103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project demonstrates the potential of machine learning to predict rental prices and provides a foundation for further research and development in this areas. The model could be deployed in a real-world scenario, such as a rental listing website or app, and could be improved through ongoing</a:t>
            </a:r>
          </a:p>
          <a:p>
            <a:r>
              <a:rPr lang="en-US" dirty="0"/>
              <a:t>refinement and updates.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353247" y="1558344"/>
            <a:ext cx="5662742" cy="5125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31" y="1141458"/>
            <a:ext cx="6865019" cy="5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30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6676" y="2412051"/>
            <a:ext cx="776067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  <a:endParaRPr lang="en-IN" sz="11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360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695614" y="2217610"/>
            <a:ext cx="2800771" cy="2422780"/>
            <a:chOff x="4688844" y="2203521"/>
            <a:chExt cx="2800771" cy="2422780"/>
          </a:xfrm>
        </p:grpSpPr>
        <p:sp>
          <p:nvSpPr>
            <p:cNvPr id="3" name="Hexagon 2"/>
            <p:cNvSpPr/>
            <p:nvPr/>
          </p:nvSpPr>
          <p:spPr>
            <a:xfrm>
              <a:off x="4688844" y="2203521"/>
              <a:ext cx="2800771" cy="2422780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rgbClr val="004568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</p:sp>
        <p:sp>
          <p:nvSpPr>
            <p:cNvPr id="4" name="Hexagon 4"/>
            <p:cNvSpPr/>
            <p:nvPr/>
          </p:nvSpPr>
          <p:spPr>
            <a:xfrm>
              <a:off x="5152971" y="2605010"/>
              <a:ext cx="1872517" cy="161980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marL="0" marR="0" lvl="0" indent="0" algn="ctr" defTabSz="9779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rPr>
                <a:t>DATA SCIENCE LIFECYCLE</a:t>
              </a:r>
            </a:p>
          </p:txBody>
        </p:sp>
      </p:grp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293221962"/>
              </p:ext>
            </p:extLst>
          </p:nvPr>
        </p:nvGraphicFramePr>
        <p:xfrm>
          <a:off x="-32832" y="0"/>
          <a:ext cx="12179112" cy="6830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05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870" y="194352"/>
            <a:ext cx="10515600" cy="673070"/>
          </a:xfrm>
        </p:spPr>
        <p:txBody>
          <a:bodyPr>
            <a:normAutofit fontScale="90000"/>
          </a:bodyPr>
          <a:lstStyle/>
          <a:p>
            <a:pPr algn="ctr"/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🏡 INTRODUCT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🏡 </a:t>
            </a:r>
            <a:endParaRPr lang="en-IN" dirty="0"/>
          </a:p>
        </p:txBody>
      </p:sp>
      <p:grpSp>
        <p:nvGrpSpPr>
          <p:cNvPr id="5" name="Group 86"/>
          <p:cNvGrpSpPr/>
          <p:nvPr/>
        </p:nvGrpSpPr>
        <p:grpSpPr>
          <a:xfrm>
            <a:off x="666166" y="2688021"/>
            <a:ext cx="271059" cy="269082"/>
            <a:chOff x="1865005" y="5608969"/>
            <a:chExt cx="271059" cy="269082"/>
          </a:xfrm>
          <a:solidFill>
            <a:srgbClr val="C00000"/>
          </a:solidFill>
        </p:grpSpPr>
        <p:sp>
          <p:nvSpPr>
            <p:cNvPr id="6" name="Oval 5"/>
            <p:cNvSpPr/>
            <p:nvPr/>
          </p:nvSpPr>
          <p:spPr>
            <a:xfrm>
              <a:off x="1865005" y="5832332"/>
              <a:ext cx="271059" cy="45719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869661" y="5608969"/>
              <a:ext cx="249469" cy="24722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Group 83"/>
          <p:cNvGrpSpPr/>
          <p:nvPr/>
        </p:nvGrpSpPr>
        <p:grpSpPr>
          <a:xfrm>
            <a:off x="-66210" y="2259282"/>
            <a:ext cx="1544378" cy="2304391"/>
            <a:chOff x="5393013" y="3664118"/>
            <a:chExt cx="1544378" cy="2257152"/>
          </a:xfrm>
        </p:grpSpPr>
        <p:sp>
          <p:nvSpPr>
            <p:cNvPr id="9" name="Oval 8"/>
            <p:cNvSpPr/>
            <p:nvPr/>
          </p:nvSpPr>
          <p:spPr>
            <a:xfrm>
              <a:off x="5628639" y="5788281"/>
              <a:ext cx="1035757" cy="132989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3"/>
            <p:cNvGrpSpPr/>
            <p:nvPr/>
          </p:nvGrpSpPr>
          <p:grpSpPr>
            <a:xfrm>
              <a:off x="5393013" y="3664118"/>
              <a:ext cx="1544378" cy="2167351"/>
              <a:chOff x="2388077" y="3311504"/>
              <a:chExt cx="1130796" cy="1586938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730727" y="3983119"/>
                <a:ext cx="447739" cy="915323"/>
                <a:chOff x="5514975" y="3346451"/>
                <a:chExt cx="606426" cy="898525"/>
              </a:xfrm>
            </p:grpSpPr>
            <p:sp>
              <p:nvSpPr>
                <p:cNvPr id="16" name="Freeform 11"/>
                <p:cNvSpPr>
                  <a:spLocks/>
                </p:cNvSpPr>
                <p:nvPr/>
              </p:nvSpPr>
              <p:spPr bwMode="auto">
                <a:xfrm>
                  <a:off x="5713413" y="3346451"/>
                  <a:ext cx="165100" cy="898525"/>
                </a:xfrm>
                <a:custGeom>
                  <a:avLst/>
                  <a:gdLst>
                    <a:gd name="T0" fmla="*/ 0 w 104"/>
                    <a:gd name="T1" fmla="*/ 566 h 566"/>
                    <a:gd name="T2" fmla="*/ 30 w 104"/>
                    <a:gd name="T3" fmla="*/ 0 h 566"/>
                    <a:gd name="T4" fmla="*/ 78 w 104"/>
                    <a:gd name="T5" fmla="*/ 0 h 566"/>
                    <a:gd name="T6" fmla="*/ 104 w 104"/>
                    <a:gd name="T7" fmla="*/ 566 h 566"/>
                    <a:gd name="T8" fmla="*/ 0 w 104"/>
                    <a:gd name="T9" fmla="*/ 566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566">
                      <a:moveTo>
                        <a:pt x="0" y="566"/>
                      </a:moveTo>
                      <a:lnTo>
                        <a:pt x="30" y="0"/>
                      </a:lnTo>
                      <a:lnTo>
                        <a:pt x="78" y="0"/>
                      </a:lnTo>
                      <a:lnTo>
                        <a:pt x="104" y="566"/>
                      </a:lnTo>
                      <a:lnTo>
                        <a:pt x="0" y="566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13"/>
                <p:cNvSpPr>
                  <a:spLocks/>
                </p:cNvSpPr>
                <p:nvPr/>
              </p:nvSpPr>
              <p:spPr bwMode="auto">
                <a:xfrm>
                  <a:off x="5514975" y="3541713"/>
                  <a:ext cx="319088" cy="323850"/>
                </a:xfrm>
                <a:custGeom>
                  <a:avLst/>
                  <a:gdLst>
                    <a:gd name="T0" fmla="*/ 161 w 201"/>
                    <a:gd name="T1" fmla="*/ 204 h 204"/>
                    <a:gd name="T2" fmla="*/ 0 w 201"/>
                    <a:gd name="T3" fmla="*/ 18 h 204"/>
                    <a:gd name="T4" fmla="*/ 18 w 201"/>
                    <a:gd name="T5" fmla="*/ 0 h 204"/>
                    <a:gd name="T6" fmla="*/ 201 w 201"/>
                    <a:gd name="T7" fmla="*/ 166 h 204"/>
                    <a:gd name="T8" fmla="*/ 161 w 201"/>
                    <a:gd name="T9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1" h="204">
                      <a:moveTo>
                        <a:pt x="161" y="204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201" y="166"/>
                      </a:lnTo>
                      <a:lnTo>
                        <a:pt x="161" y="204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15"/>
                <p:cNvSpPr>
                  <a:spLocks/>
                </p:cNvSpPr>
                <p:nvPr/>
              </p:nvSpPr>
              <p:spPr bwMode="auto">
                <a:xfrm>
                  <a:off x="5786438" y="3592513"/>
                  <a:ext cx="334963" cy="311150"/>
                </a:xfrm>
                <a:custGeom>
                  <a:avLst/>
                  <a:gdLst>
                    <a:gd name="T0" fmla="*/ 0 w 211"/>
                    <a:gd name="T1" fmla="*/ 152 h 196"/>
                    <a:gd name="T2" fmla="*/ 193 w 211"/>
                    <a:gd name="T3" fmla="*/ 0 h 196"/>
                    <a:gd name="T4" fmla="*/ 211 w 211"/>
                    <a:gd name="T5" fmla="*/ 20 h 196"/>
                    <a:gd name="T6" fmla="*/ 40 w 211"/>
                    <a:gd name="T7" fmla="*/ 196 h 196"/>
                    <a:gd name="T8" fmla="*/ 0 w 211"/>
                    <a:gd name="T9" fmla="*/ 15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196">
                      <a:moveTo>
                        <a:pt x="0" y="152"/>
                      </a:moveTo>
                      <a:lnTo>
                        <a:pt x="193" y="0"/>
                      </a:lnTo>
                      <a:lnTo>
                        <a:pt x="211" y="20"/>
                      </a:lnTo>
                      <a:lnTo>
                        <a:pt x="40" y="196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2" name="Oval 5"/>
              <p:cNvSpPr>
                <a:spLocks noChangeArrowheads="1"/>
              </p:cNvSpPr>
              <p:nvPr/>
            </p:nvSpPr>
            <p:spPr bwMode="auto">
              <a:xfrm>
                <a:off x="2388077" y="3719813"/>
                <a:ext cx="596385" cy="5981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Oval 6"/>
              <p:cNvSpPr>
                <a:spLocks noChangeArrowheads="1"/>
              </p:cNvSpPr>
              <p:nvPr/>
            </p:nvSpPr>
            <p:spPr bwMode="auto">
              <a:xfrm>
                <a:off x="2507534" y="3311504"/>
                <a:ext cx="596385" cy="59458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7"/>
              <p:cNvSpPr>
                <a:spLocks noChangeArrowheads="1"/>
              </p:cNvSpPr>
              <p:nvPr/>
            </p:nvSpPr>
            <p:spPr bwMode="auto">
              <a:xfrm>
                <a:off x="2827732" y="3396683"/>
                <a:ext cx="599978" cy="59458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10"/>
              <p:cNvSpPr>
                <a:spLocks noChangeArrowheads="1"/>
              </p:cNvSpPr>
              <p:nvPr/>
            </p:nvSpPr>
            <p:spPr bwMode="auto">
              <a:xfrm>
                <a:off x="2918895" y="3762384"/>
                <a:ext cx="599978" cy="59458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9" name="Group 83"/>
          <p:cNvGrpSpPr/>
          <p:nvPr/>
        </p:nvGrpSpPr>
        <p:grpSpPr>
          <a:xfrm>
            <a:off x="10591280" y="2259282"/>
            <a:ext cx="1544378" cy="2257152"/>
            <a:chOff x="5393013" y="3664118"/>
            <a:chExt cx="1544378" cy="2257152"/>
          </a:xfrm>
        </p:grpSpPr>
        <p:sp>
          <p:nvSpPr>
            <p:cNvPr id="20" name="Oval 19"/>
            <p:cNvSpPr/>
            <p:nvPr/>
          </p:nvSpPr>
          <p:spPr>
            <a:xfrm>
              <a:off x="5628639" y="5788281"/>
              <a:ext cx="1035757" cy="132989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3"/>
            <p:cNvGrpSpPr/>
            <p:nvPr/>
          </p:nvGrpSpPr>
          <p:grpSpPr>
            <a:xfrm>
              <a:off x="5393013" y="3664118"/>
              <a:ext cx="1544378" cy="2167351"/>
              <a:chOff x="2388077" y="3311504"/>
              <a:chExt cx="1130796" cy="158693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730727" y="3983119"/>
                <a:ext cx="447739" cy="915323"/>
                <a:chOff x="5514975" y="3346451"/>
                <a:chExt cx="606426" cy="898525"/>
              </a:xfrm>
            </p:grpSpPr>
            <p:sp>
              <p:nvSpPr>
                <p:cNvPr id="27" name="Freeform 11"/>
                <p:cNvSpPr>
                  <a:spLocks/>
                </p:cNvSpPr>
                <p:nvPr/>
              </p:nvSpPr>
              <p:spPr bwMode="auto">
                <a:xfrm>
                  <a:off x="5713413" y="3346451"/>
                  <a:ext cx="165100" cy="898525"/>
                </a:xfrm>
                <a:custGeom>
                  <a:avLst/>
                  <a:gdLst>
                    <a:gd name="T0" fmla="*/ 0 w 104"/>
                    <a:gd name="T1" fmla="*/ 566 h 566"/>
                    <a:gd name="T2" fmla="*/ 30 w 104"/>
                    <a:gd name="T3" fmla="*/ 0 h 566"/>
                    <a:gd name="T4" fmla="*/ 78 w 104"/>
                    <a:gd name="T5" fmla="*/ 0 h 566"/>
                    <a:gd name="T6" fmla="*/ 104 w 104"/>
                    <a:gd name="T7" fmla="*/ 566 h 566"/>
                    <a:gd name="T8" fmla="*/ 0 w 104"/>
                    <a:gd name="T9" fmla="*/ 566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566">
                      <a:moveTo>
                        <a:pt x="0" y="566"/>
                      </a:moveTo>
                      <a:lnTo>
                        <a:pt x="30" y="0"/>
                      </a:lnTo>
                      <a:lnTo>
                        <a:pt x="78" y="0"/>
                      </a:lnTo>
                      <a:lnTo>
                        <a:pt x="104" y="566"/>
                      </a:lnTo>
                      <a:lnTo>
                        <a:pt x="0" y="566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13"/>
                <p:cNvSpPr>
                  <a:spLocks/>
                </p:cNvSpPr>
                <p:nvPr/>
              </p:nvSpPr>
              <p:spPr bwMode="auto">
                <a:xfrm>
                  <a:off x="5514975" y="3541713"/>
                  <a:ext cx="319088" cy="323850"/>
                </a:xfrm>
                <a:custGeom>
                  <a:avLst/>
                  <a:gdLst>
                    <a:gd name="T0" fmla="*/ 161 w 201"/>
                    <a:gd name="T1" fmla="*/ 204 h 204"/>
                    <a:gd name="T2" fmla="*/ 0 w 201"/>
                    <a:gd name="T3" fmla="*/ 18 h 204"/>
                    <a:gd name="T4" fmla="*/ 18 w 201"/>
                    <a:gd name="T5" fmla="*/ 0 h 204"/>
                    <a:gd name="T6" fmla="*/ 201 w 201"/>
                    <a:gd name="T7" fmla="*/ 166 h 204"/>
                    <a:gd name="T8" fmla="*/ 161 w 201"/>
                    <a:gd name="T9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1" h="204">
                      <a:moveTo>
                        <a:pt x="161" y="204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201" y="166"/>
                      </a:lnTo>
                      <a:lnTo>
                        <a:pt x="161" y="204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15"/>
                <p:cNvSpPr>
                  <a:spLocks/>
                </p:cNvSpPr>
                <p:nvPr/>
              </p:nvSpPr>
              <p:spPr bwMode="auto">
                <a:xfrm>
                  <a:off x="5786438" y="3592513"/>
                  <a:ext cx="334963" cy="311150"/>
                </a:xfrm>
                <a:custGeom>
                  <a:avLst/>
                  <a:gdLst>
                    <a:gd name="T0" fmla="*/ 0 w 211"/>
                    <a:gd name="T1" fmla="*/ 152 h 196"/>
                    <a:gd name="T2" fmla="*/ 193 w 211"/>
                    <a:gd name="T3" fmla="*/ 0 h 196"/>
                    <a:gd name="T4" fmla="*/ 211 w 211"/>
                    <a:gd name="T5" fmla="*/ 20 h 196"/>
                    <a:gd name="T6" fmla="*/ 40 w 211"/>
                    <a:gd name="T7" fmla="*/ 196 h 196"/>
                    <a:gd name="T8" fmla="*/ 0 w 211"/>
                    <a:gd name="T9" fmla="*/ 15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196">
                      <a:moveTo>
                        <a:pt x="0" y="152"/>
                      </a:moveTo>
                      <a:lnTo>
                        <a:pt x="193" y="0"/>
                      </a:lnTo>
                      <a:lnTo>
                        <a:pt x="211" y="20"/>
                      </a:lnTo>
                      <a:lnTo>
                        <a:pt x="40" y="196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23" name="Oval 5"/>
              <p:cNvSpPr>
                <a:spLocks noChangeArrowheads="1"/>
              </p:cNvSpPr>
              <p:nvPr/>
            </p:nvSpPr>
            <p:spPr bwMode="auto">
              <a:xfrm>
                <a:off x="2388077" y="3719813"/>
                <a:ext cx="596385" cy="5981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6"/>
              <p:cNvSpPr>
                <a:spLocks noChangeArrowheads="1"/>
              </p:cNvSpPr>
              <p:nvPr/>
            </p:nvSpPr>
            <p:spPr bwMode="auto">
              <a:xfrm>
                <a:off x="2507534" y="3311504"/>
                <a:ext cx="596385" cy="59458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Oval 7"/>
              <p:cNvSpPr>
                <a:spLocks noChangeArrowheads="1"/>
              </p:cNvSpPr>
              <p:nvPr/>
            </p:nvSpPr>
            <p:spPr bwMode="auto">
              <a:xfrm>
                <a:off x="2827732" y="3396683"/>
                <a:ext cx="599978" cy="59458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Oval 10"/>
              <p:cNvSpPr>
                <a:spLocks noChangeArrowheads="1"/>
              </p:cNvSpPr>
              <p:nvPr/>
            </p:nvSpPr>
            <p:spPr bwMode="auto">
              <a:xfrm>
                <a:off x="2918895" y="3762384"/>
                <a:ext cx="599978" cy="59458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0" name="Group 83"/>
          <p:cNvGrpSpPr/>
          <p:nvPr/>
        </p:nvGrpSpPr>
        <p:grpSpPr>
          <a:xfrm>
            <a:off x="4885750" y="4447340"/>
            <a:ext cx="1544378" cy="2257152"/>
            <a:chOff x="5393013" y="3664118"/>
            <a:chExt cx="1544378" cy="2257152"/>
          </a:xfrm>
        </p:grpSpPr>
        <p:sp>
          <p:nvSpPr>
            <p:cNvPr id="31" name="Oval 30"/>
            <p:cNvSpPr/>
            <p:nvPr/>
          </p:nvSpPr>
          <p:spPr>
            <a:xfrm>
              <a:off x="5628639" y="5788281"/>
              <a:ext cx="1035757" cy="132989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"/>
            <p:cNvGrpSpPr/>
            <p:nvPr/>
          </p:nvGrpSpPr>
          <p:grpSpPr>
            <a:xfrm>
              <a:off x="5393013" y="3664118"/>
              <a:ext cx="1544378" cy="2167351"/>
              <a:chOff x="2388077" y="3311504"/>
              <a:chExt cx="1130796" cy="1586938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730727" y="3983119"/>
                <a:ext cx="447739" cy="915323"/>
                <a:chOff x="5514975" y="3346451"/>
                <a:chExt cx="606426" cy="898525"/>
              </a:xfrm>
            </p:grpSpPr>
            <p:sp>
              <p:nvSpPr>
                <p:cNvPr id="38" name="Freeform 11"/>
                <p:cNvSpPr>
                  <a:spLocks/>
                </p:cNvSpPr>
                <p:nvPr/>
              </p:nvSpPr>
              <p:spPr bwMode="auto">
                <a:xfrm>
                  <a:off x="5713413" y="3346451"/>
                  <a:ext cx="165100" cy="898525"/>
                </a:xfrm>
                <a:custGeom>
                  <a:avLst/>
                  <a:gdLst>
                    <a:gd name="T0" fmla="*/ 0 w 104"/>
                    <a:gd name="T1" fmla="*/ 566 h 566"/>
                    <a:gd name="T2" fmla="*/ 30 w 104"/>
                    <a:gd name="T3" fmla="*/ 0 h 566"/>
                    <a:gd name="T4" fmla="*/ 78 w 104"/>
                    <a:gd name="T5" fmla="*/ 0 h 566"/>
                    <a:gd name="T6" fmla="*/ 104 w 104"/>
                    <a:gd name="T7" fmla="*/ 566 h 566"/>
                    <a:gd name="T8" fmla="*/ 0 w 104"/>
                    <a:gd name="T9" fmla="*/ 566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566">
                      <a:moveTo>
                        <a:pt x="0" y="566"/>
                      </a:moveTo>
                      <a:lnTo>
                        <a:pt x="30" y="0"/>
                      </a:lnTo>
                      <a:lnTo>
                        <a:pt x="78" y="0"/>
                      </a:lnTo>
                      <a:lnTo>
                        <a:pt x="104" y="566"/>
                      </a:lnTo>
                      <a:lnTo>
                        <a:pt x="0" y="566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13"/>
                <p:cNvSpPr>
                  <a:spLocks/>
                </p:cNvSpPr>
                <p:nvPr/>
              </p:nvSpPr>
              <p:spPr bwMode="auto">
                <a:xfrm>
                  <a:off x="5514975" y="3541713"/>
                  <a:ext cx="319088" cy="323850"/>
                </a:xfrm>
                <a:custGeom>
                  <a:avLst/>
                  <a:gdLst>
                    <a:gd name="T0" fmla="*/ 161 w 201"/>
                    <a:gd name="T1" fmla="*/ 204 h 204"/>
                    <a:gd name="T2" fmla="*/ 0 w 201"/>
                    <a:gd name="T3" fmla="*/ 18 h 204"/>
                    <a:gd name="T4" fmla="*/ 18 w 201"/>
                    <a:gd name="T5" fmla="*/ 0 h 204"/>
                    <a:gd name="T6" fmla="*/ 201 w 201"/>
                    <a:gd name="T7" fmla="*/ 166 h 204"/>
                    <a:gd name="T8" fmla="*/ 161 w 201"/>
                    <a:gd name="T9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1" h="204">
                      <a:moveTo>
                        <a:pt x="161" y="204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201" y="166"/>
                      </a:lnTo>
                      <a:lnTo>
                        <a:pt x="161" y="204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15"/>
                <p:cNvSpPr>
                  <a:spLocks/>
                </p:cNvSpPr>
                <p:nvPr/>
              </p:nvSpPr>
              <p:spPr bwMode="auto">
                <a:xfrm>
                  <a:off x="5786438" y="3592513"/>
                  <a:ext cx="334963" cy="311150"/>
                </a:xfrm>
                <a:custGeom>
                  <a:avLst/>
                  <a:gdLst>
                    <a:gd name="T0" fmla="*/ 0 w 211"/>
                    <a:gd name="T1" fmla="*/ 152 h 196"/>
                    <a:gd name="T2" fmla="*/ 193 w 211"/>
                    <a:gd name="T3" fmla="*/ 0 h 196"/>
                    <a:gd name="T4" fmla="*/ 211 w 211"/>
                    <a:gd name="T5" fmla="*/ 20 h 196"/>
                    <a:gd name="T6" fmla="*/ 40 w 211"/>
                    <a:gd name="T7" fmla="*/ 196 h 196"/>
                    <a:gd name="T8" fmla="*/ 0 w 211"/>
                    <a:gd name="T9" fmla="*/ 15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196">
                      <a:moveTo>
                        <a:pt x="0" y="152"/>
                      </a:moveTo>
                      <a:lnTo>
                        <a:pt x="193" y="0"/>
                      </a:lnTo>
                      <a:lnTo>
                        <a:pt x="211" y="20"/>
                      </a:lnTo>
                      <a:lnTo>
                        <a:pt x="40" y="196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4" name="Oval 5"/>
              <p:cNvSpPr>
                <a:spLocks noChangeArrowheads="1"/>
              </p:cNvSpPr>
              <p:nvPr/>
            </p:nvSpPr>
            <p:spPr bwMode="auto">
              <a:xfrm>
                <a:off x="2388077" y="3719813"/>
                <a:ext cx="596385" cy="59818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6"/>
              <p:cNvSpPr>
                <a:spLocks noChangeArrowheads="1"/>
              </p:cNvSpPr>
              <p:nvPr/>
            </p:nvSpPr>
            <p:spPr bwMode="auto">
              <a:xfrm>
                <a:off x="2507534" y="3311504"/>
                <a:ext cx="596385" cy="59458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Oval 7"/>
              <p:cNvSpPr>
                <a:spLocks noChangeArrowheads="1"/>
              </p:cNvSpPr>
              <p:nvPr/>
            </p:nvSpPr>
            <p:spPr bwMode="auto">
              <a:xfrm>
                <a:off x="2827732" y="3396683"/>
                <a:ext cx="599978" cy="59458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Oval 10"/>
              <p:cNvSpPr>
                <a:spLocks noChangeArrowheads="1"/>
              </p:cNvSpPr>
              <p:nvPr/>
            </p:nvSpPr>
            <p:spPr bwMode="auto">
              <a:xfrm>
                <a:off x="2918895" y="3762384"/>
                <a:ext cx="599978" cy="59458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1" name="Explosion 1 40"/>
          <p:cNvSpPr/>
          <p:nvPr/>
        </p:nvSpPr>
        <p:spPr>
          <a:xfrm>
            <a:off x="584720" y="2618027"/>
            <a:ext cx="242518" cy="139179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Explosion 1 41"/>
          <p:cNvSpPr/>
          <p:nvPr/>
        </p:nvSpPr>
        <p:spPr>
          <a:xfrm>
            <a:off x="283335" y="3035065"/>
            <a:ext cx="180304" cy="237779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Explosion 1 42"/>
          <p:cNvSpPr/>
          <p:nvPr/>
        </p:nvSpPr>
        <p:spPr>
          <a:xfrm>
            <a:off x="979060" y="3140880"/>
            <a:ext cx="257252" cy="158569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Explosion 1 43"/>
          <p:cNvSpPr/>
          <p:nvPr/>
        </p:nvSpPr>
        <p:spPr>
          <a:xfrm>
            <a:off x="5557606" y="4802599"/>
            <a:ext cx="204906" cy="209759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Explosion 1 44"/>
          <p:cNvSpPr/>
          <p:nvPr/>
        </p:nvSpPr>
        <p:spPr>
          <a:xfrm>
            <a:off x="5121376" y="5311360"/>
            <a:ext cx="232346" cy="208564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Explosion 1 45"/>
          <p:cNvSpPr/>
          <p:nvPr/>
        </p:nvSpPr>
        <p:spPr>
          <a:xfrm>
            <a:off x="5920397" y="5259396"/>
            <a:ext cx="232346" cy="260528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Explosion 1 46"/>
          <p:cNvSpPr/>
          <p:nvPr/>
        </p:nvSpPr>
        <p:spPr>
          <a:xfrm>
            <a:off x="11249317" y="2419278"/>
            <a:ext cx="228305" cy="151618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Explosion 1 47"/>
          <p:cNvSpPr/>
          <p:nvPr/>
        </p:nvSpPr>
        <p:spPr>
          <a:xfrm>
            <a:off x="10994389" y="2836692"/>
            <a:ext cx="200097" cy="277859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Explosion 1 48"/>
          <p:cNvSpPr/>
          <p:nvPr/>
        </p:nvSpPr>
        <p:spPr>
          <a:xfrm>
            <a:off x="11625830" y="2957103"/>
            <a:ext cx="232443" cy="183183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/>
          <p:cNvSpPr txBox="1"/>
          <p:nvPr/>
        </p:nvSpPr>
        <p:spPr>
          <a:xfrm>
            <a:off x="2876238" y="1232812"/>
            <a:ext cx="59743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50000"/>
                  </a:schemeClr>
                </a:solidFill>
              </a:rPr>
              <a:t>Problem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We will rent a house from different cities and we want to predict the rent of house based on the various factors.</a:t>
            </a:r>
            <a:endParaRPr lang="en-IN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913180" y="3409995"/>
            <a:ext cx="6014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50000"/>
                  </a:schemeClr>
                </a:solidFill>
              </a:rPr>
              <a:t>Solution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: Collecting and analyzing data from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kaggle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site and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predicting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the house rent.</a:t>
            </a:r>
            <a:endParaRPr lang="en-IN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625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3406"/>
            <a:ext cx="10515600" cy="781095"/>
          </a:xfrm>
        </p:spPr>
        <p:txBody>
          <a:bodyPr/>
          <a:lstStyle/>
          <a:p>
            <a:pPr algn="ctr"/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🏡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DISCRIPTION </a:t>
            </a:r>
            <a:r>
              <a:rPr lang="tr-T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🏡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620" y="1884395"/>
            <a:ext cx="3360312" cy="4351338"/>
          </a:xfrm>
        </p:spPr>
        <p:txBody>
          <a:bodyPr>
            <a:normAutofit fontScale="62500" lnSpcReduction="20000"/>
          </a:bodyPr>
          <a:lstStyle/>
          <a:p>
            <a:r>
              <a:rPr lang="en-US" sz="3800" b="1" u="sng" dirty="0">
                <a:solidFill>
                  <a:srgbClr val="00B050"/>
                </a:solidFill>
              </a:rPr>
              <a:t>The Attributes include:</a:t>
            </a:r>
          </a:p>
          <a:p>
            <a:r>
              <a:rPr lang="en-US" dirty="0"/>
              <a:t>Posted On </a:t>
            </a:r>
          </a:p>
          <a:p>
            <a:r>
              <a:rPr lang="en-US" dirty="0"/>
              <a:t>BHK  </a:t>
            </a:r>
          </a:p>
          <a:p>
            <a:r>
              <a:rPr lang="en-US" dirty="0"/>
              <a:t>Rent </a:t>
            </a:r>
          </a:p>
          <a:p>
            <a:r>
              <a:rPr lang="en-US" dirty="0"/>
              <a:t>Size </a:t>
            </a:r>
          </a:p>
          <a:p>
            <a:r>
              <a:rPr lang="en-US" dirty="0"/>
              <a:t>Floor </a:t>
            </a:r>
          </a:p>
          <a:p>
            <a:r>
              <a:rPr lang="en-US" dirty="0"/>
              <a:t>Area Type </a:t>
            </a:r>
          </a:p>
          <a:p>
            <a:r>
              <a:rPr lang="en-US" dirty="0"/>
              <a:t>Area Locality  </a:t>
            </a:r>
          </a:p>
          <a:p>
            <a:r>
              <a:rPr lang="en-US" dirty="0"/>
              <a:t>City   </a:t>
            </a:r>
          </a:p>
          <a:p>
            <a:r>
              <a:rPr lang="en-US" dirty="0"/>
              <a:t>Furnishing Status </a:t>
            </a:r>
          </a:p>
          <a:p>
            <a:r>
              <a:rPr lang="en-US" dirty="0"/>
              <a:t>Tenant Preferred </a:t>
            </a:r>
          </a:p>
          <a:p>
            <a:r>
              <a:rPr lang="en-US" dirty="0"/>
              <a:t>Bathroom  </a:t>
            </a:r>
          </a:p>
          <a:p>
            <a:r>
              <a:rPr lang="en-US" dirty="0"/>
              <a:t>Point of Contact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80" y="914501"/>
            <a:ext cx="8766220" cy="5943499"/>
          </a:xfrm>
        </p:spPr>
      </p:pic>
      <p:sp>
        <p:nvSpPr>
          <p:cNvPr id="7" name="TextBox 6"/>
          <p:cNvSpPr txBox="1"/>
          <p:nvPr/>
        </p:nvSpPr>
        <p:spPr>
          <a:xfrm>
            <a:off x="155620" y="6177534"/>
            <a:ext cx="310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Total columns = 12</a:t>
            </a:r>
          </a:p>
          <a:p>
            <a:r>
              <a:rPr lang="en-US" b="1" dirty="0"/>
              <a:t>Total rows       =  4746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84411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730320" y="90152"/>
            <a:ext cx="6349285" cy="11977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u="sng" dirty="0"/>
              <a:t>DATA CLEANING</a:t>
            </a:r>
            <a:endParaRPr lang="en-IN" sz="48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0" r="56191"/>
          <a:stretch/>
        </p:blipFill>
        <p:spPr>
          <a:xfrm>
            <a:off x="128790" y="1481069"/>
            <a:ext cx="5904962" cy="3606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8214" y="1648494"/>
            <a:ext cx="4301544" cy="457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" r="27338"/>
          <a:stretch/>
        </p:blipFill>
        <p:spPr>
          <a:xfrm>
            <a:off x="379927" y="5254578"/>
            <a:ext cx="5653825" cy="1339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96" y="1481070"/>
            <a:ext cx="5460639" cy="499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4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2" t="-781" r="5706" b="781"/>
          <a:stretch/>
        </p:blipFill>
        <p:spPr>
          <a:xfrm>
            <a:off x="0" y="1631852"/>
            <a:ext cx="6682154" cy="4867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14827" b="3678"/>
          <a:stretch/>
        </p:blipFill>
        <p:spPr>
          <a:xfrm>
            <a:off x="6836898" y="1631853"/>
            <a:ext cx="5355102" cy="48674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609" y="290846"/>
            <a:ext cx="11887200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Outliers Detection and Outliers Removal with the IQR Method</a:t>
            </a:r>
            <a:endParaRPr lang="en-IN" sz="3600" b="1" u="sng" dirty="0"/>
          </a:p>
        </p:txBody>
      </p:sp>
    </p:spTree>
    <p:extLst>
      <p:ext uri="{BB962C8B-B14F-4D97-AF65-F5344CB8AC3E}">
        <p14:creationId xmlns:p14="http://schemas.microsoft.com/office/powerpoint/2010/main" val="1994166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" t="3243" r="16245" b="12676"/>
          <a:stretch/>
        </p:blipFill>
        <p:spPr>
          <a:xfrm>
            <a:off x="98474" y="126609"/>
            <a:ext cx="7807568" cy="2799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59261" y="593301"/>
            <a:ext cx="3784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Here, our Floor column  contains non numeric data so we replace it will numeric data for our further reference.</a:t>
            </a:r>
            <a:endParaRPr lang="en-IN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7" r="10964" b="49793"/>
          <a:stretch/>
        </p:blipFill>
        <p:spPr>
          <a:xfrm>
            <a:off x="98474" y="3636498"/>
            <a:ext cx="7807568" cy="26869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56208" y="3964300"/>
            <a:ext cx="33903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here we add two columns after the converting non numeric data into numeric data</a:t>
            </a:r>
          </a:p>
          <a:p>
            <a:endParaRPr lang="en-US" dirty="0"/>
          </a:p>
          <a:p>
            <a:r>
              <a:rPr lang="en-US" dirty="0"/>
              <a:t>Previous name= Floor</a:t>
            </a:r>
          </a:p>
          <a:p>
            <a:r>
              <a:rPr lang="en-US" b="1" dirty="0"/>
              <a:t>New columns= </a:t>
            </a:r>
          </a:p>
          <a:p>
            <a:r>
              <a:rPr lang="en-US" dirty="0" err="1"/>
              <a:t>Rent_Floor</a:t>
            </a:r>
            <a:r>
              <a:rPr lang="en-US" dirty="0"/>
              <a:t> and </a:t>
            </a:r>
            <a:r>
              <a:rPr lang="en-US" dirty="0" err="1"/>
              <a:t>Total_Floor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0210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15662" y="-28669"/>
            <a:ext cx="8342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🏡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VISUALISATION</a:t>
            </a:r>
            <a:r>
              <a:rPr lang="tr-T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🏡 </a:t>
            </a:r>
            <a:endParaRPr lang="en-IN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" r="14913"/>
          <a:stretch/>
        </p:blipFill>
        <p:spPr>
          <a:xfrm>
            <a:off x="123090" y="2047653"/>
            <a:ext cx="5788857" cy="46204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0" r="6145"/>
          <a:stretch/>
        </p:blipFill>
        <p:spPr>
          <a:xfrm>
            <a:off x="6063175" y="824237"/>
            <a:ext cx="6128825" cy="584384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39150" y="737927"/>
            <a:ext cx="5556739" cy="114636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CONTINUOUS VARIABLES:</a:t>
            </a:r>
          </a:p>
          <a:p>
            <a:pPr algn="ctr"/>
            <a:r>
              <a:rPr lang="en-US" b="1" dirty="0"/>
              <a:t>BHK, Bathroom, Size ,Rent</a:t>
            </a:r>
          </a:p>
          <a:p>
            <a:pPr algn="ctr"/>
            <a:r>
              <a:rPr lang="en-US" b="1" dirty="0"/>
              <a:t>Here we plot histogram , </a:t>
            </a:r>
            <a:r>
              <a:rPr lang="en-US" b="1" dirty="0" err="1"/>
              <a:t>pairplot</a:t>
            </a:r>
            <a:r>
              <a:rPr lang="en-US" b="1" dirty="0"/>
              <a:t> and </a:t>
            </a:r>
            <a:r>
              <a:rPr lang="en-US" b="1" dirty="0" err="1"/>
              <a:t>heatmap</a:t>
            </a:r>
            <a:r>
              <a:rPr lang="en-US" b="1" dirty="0"/>
              <a:t>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81274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033" y="1672931"/>
            <a:ext cx="9600341" cy="5032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67354" y="750277"/>
            <a:ext cx="4911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Pair plot for continuous variable</a:t>
            </a:r>
            <a:endParaRPr lang="en-IN" sz="2400" u="sng" dirty="0"/>
          </a:p>
        </p:txBody>
      </p:sp>
    </p:spTree>
    <p:extLst>
      <p:ext uri="{BB962C8B-B14F-4D97-AF65-F5344CB8AC3E}">
        <p14:creationId xmlns:p14="http://schemas.microsoft.com/office/powerpoint/2010/main" val="3349384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470</Words>
  <Application>Microsoft Office PowerPoint</Application>
  <PresentationFormat>Widescreen</PresentationFormat>
  <Paragraphs>90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Wingdings</vt:lpstr>
      <vt:lpstr>Office Theme</vt:lpstr>
      <vt:lpstr>PowerPoint Presentation</vt:lpstr>
      <vt:lpstr>PowerPoint Presentation</vt:lpstr>
      <vt:lpstr>🏡 INTRODUCTION 🏡 </vt:lpstr>
      <vt:lpstr>🏡 DATA DISCRIPTION 🏡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SHINDE</dc:creator>
  <cp:lastModifiedBy>Anil Shinde</cp:lastModifiedBy>
  <cp:revision>89</cp:revision>
  <dcterms:created xsi:type="dcterms:W3CDTF">2023-02-15T09:04:33Z</dcterms:created>
  <dcterms:modified xsi:type="dcterms:W3CDTF">2023-03-14T08:44:33Z</dcterms:modified>
</cp:coreProperties>
</file>